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290" r:id="rId3"/>
    <p:sldId id="259" r:id="rId4"/>
    <p:sldId id="260" r:id="rId5"/>
    <p:sldId id="264" r:id="rId6"/>
    <p:sldId id="291" r:id="rId7"/>
    <p:sldId id="276" r:id="rId8"/>
    <p:sldId id="292" r:id="rId9"/>
    <p:sldId id="261" r:id="rId10"/>
    <p:sldId id="277" r:id="rId11"/>
    <p:sldId id="278" r:id="rId12"/>
    <p:sldId id="293" r:id="rId13"/>
    <p:sldId id="294" r:id="rId14"/>
    <p:sldId id="279" r:id="rId15"/>
    <p:sldId id="262" r:id="rId16"/>
    <p:sldId id="287" r:id="rId17"/>
    <p:sldId id="295" r:id="rId18"/>
    <p:sldId id="272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F5A5F4D4-E5CB-440A-8E3D-CFC804D68ED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B144C">
              <a:alpha val="10458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B144C">
              <a:alpha val="5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4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6D00183D-4B78-47B3-8C3F-85B191FAA3B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59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940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FB0A3487-2A3F-4869-A1E8-AB3125D4860B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33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C47C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insideV>
        </a:tcBdr>
        <a:fill>
          <a:solidFill>
            <a:srgbClr val="FFDFC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FFA940"/>
          </a:solidFill>
        </a:fill>
      </a:tcStyle>
    </a:firstRow>
  </a:tblStyle>
  <a:tblStyle styleId="{B37D2F94-6CC1-4BA4-AEAC-3C6D18C72AEE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9939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B08EBF"/>
          </a:solidFill>
        </a:fill>
      </a:tcStyle>
    </a:firstRow>
  </a:tblStyle>
  <a:tblStyle styleId="{DD4FFC65-5636-4123-868B-155079F323DF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7D7C11B1-758E-46FF-9BE5-E9274689F90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39" d="100"/>
          <a:sy n="39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1pPr>
    <a:lvl2pPr indent="228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2pPr>
    <a:lvl3pPr indent="457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3pPr>
    <a:lvl4pPr indent="685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4pPr>
    <a:lvl5pPr indent="9144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5pPr>
    <a:lvl6pPr indent="11430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6pPr>
    <a:lvl7pPr indent="1371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7pPr>
    <a:lvl8pPr indent="1600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8pPr>
    <a:lvl9pPr indent="1828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">
    <p:bg>
      <p:bgPr>
        <a:solidFill>
          <a:srgbClr val="E44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1264424" y="3194660"/>
            <a:ext cx="11827177" cy="6517258"/>
          </a:xfrm>
          <a:prstGeom prst="rect">
            <a:avLst/>
          </a:prstGeom>
        </p:spPr>
        <p:txBody>
          <a:bodyPr anchor="t"/>
          <a:lstStyle>
            <a:lvl1pPr algn="l">
              <a:defRPr sz="14400" cap="none" spc="-576">
                <a:solidFill>
                  <a:srgbClr val="27226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17617" y="9275541"/>
            <a:ext cx="7254069" cy="3465149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492" y="486041"/>
            <a:ext cx="13183616" cy="11100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itle Text"/>
          <p:cNvSpPr txBox="1">
            <a:spLocks noGrp="1"/>
          </p:cNvSpPr>
          <p:nvPr>
            <p:ph type="title"/>
          </p:nvPr>
        </p:nvSpPr>
        <p:spPr>
          <a:xfrm>
            <a:off x="1955800" y="3085174"/>
            <a:ext cx="10163627" cy="58257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70000"/>
              </a:lnSpc>
              <a:defRPr sz="19200" cap="none" spc="-768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3599" y="7699616"/>
            <a:ext cx="1745603" cy="174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3426" y="9900024"/>
            <a:ext cx="6571349" cy="2119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2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444277" y="1521170"/>
            <a:ext cx="13210837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400"/>
            <a:ext cx="14712823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-12700" y="9414681"/>
            <a:ext cx="22613620" cy="340543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3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9647541" y="1537318"/>
            <a:ext cx="13210836" cy="3447319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177" y="5232400"/>
            <a:ext cx="14712823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784857" y="9409785"/>
            <a:ext cx="22611843" cy="34054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4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873920" y="3232874"/>
            <a:ext cx="17559862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0644290" y="266192"/>
            <a:ext cx="3405430" cy="131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3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9647541" y="1537318"/>
            <a:ext cx="13210836" cy="3447319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784857" y="9409785"/>
            <a:ext cx="22611843" cy="3405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097" y="5232400"/>
            <a:ext cx="18483073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4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873920" y="3232874"/>
            <a:ext cx="17559862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0644290" y="266192"/>
            <a:ext cx="3405430" cy="131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ircle"/>
          <p:cNvSpPr/>
          <p:nvPr/>
        </p:nvSpPr>
        <p:spPr>
          <a:xfrm>
            <a:off x="5210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9" name="Circle"/>
          <p:cNvSpPr/>
          <p:nvPr/>
        </p:nvSpPr>
        <p:spPr>
          <a:xfrm>
            <a:off x="5210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0" name="Circle"/>
          <p:cNvSpPr/>
          <p:nvPr/>
        </p:nvSpPr>
        <p:spPr>
          <a:xfrm>
            <a:off x="5210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1" name="Circle"/>
          <p:cNvSpPr/>
          <p:nvPr/>
        </p:nvSpPr>
        <p:spPr>
          <a:xfrm>
            <a:off x="5210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2" name="Circle"/>
          <p:cNvSpPr/>
          <p:nvPr/>
        </p:nvSpPr>
        <p:spPr>
          <a:xfrm>
            <a:off x="6035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3" name="Circle"/>
          <p:cNvSpPr/>
          <p:nvPr/>
        </p:nvSpPr>
        <p:spPr>
          <a:xfrm>
            <a:off x="6035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4" name="Circle"/>
          <p:cNvSpPr/>
          <p:nvPr/>
        </p:nvSpPr>
        <p:spPr>
          <a:xfrm>
            <a:off x="6035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5" name="Circle"/>
          <p:cNvSpPr/>
          <p:nvPr/>
        </p:nvSpPr>
        <p:spPr>
          <a:xfrm>
            <a:off x="6035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Circle"/>
          <p:cNvSpPr/>
          <p:nvPr/>
        </p:nvSpPr>
        <p:spPr>
          <a:xfrm>
            <a:off x="6861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Circle"/>
          <p:cNvSpPr/>
          <p:nvPr/>
        </p:nvSpPr>
        <p:spPr>
          <a:xfrm>
            <a:off x="6861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8" name="Circle"/>
          <p:cNvSpPr/>
          <p:nvPr/>
        </p:nvSpPr>
        <p:spPr>
          <a:xfrm>
            <a:off x="6861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9" name="Circle"/>
          <p:cNvSpPr/>
          <p:nvPr/>
        </p:nvSpPr>
        <p:spPr>
          <a:xfrm>
            <a:off x="6861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0" name="Circle"/>
          <p:cNvSpPr/>
          <p:nvPr/>
        </p:nvSpPr>
        <p:spPr>
          <a:xfrm>
            <a:off x="7686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1" name="Circle"/>
          <p:cNvSpPr/>
          <p:nvPr/>
        </p:nvSpPr>
        <p:spPr>
          <a:xfrm>
            <a:off x="7686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2" name="Circle"/>
          <p:cNvSpPr/>
          <p:nvPr/>
        </p:nvSpPr>
        <p:spPr>
          <a:xfrm>
            <a:off x="7686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3" name="Circle"/>
          <p:cNvSpPr/>
          <p:nvPr/>
        </p:nvSpPr>
        <p:spPr>
          <a:xfrm>
            <a:off x="7686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4" name="Circle"/>
          <p:cNvSpPr/>
          <p:nvPr/>
        </p:nvSpPr>
        <p:spPr>
          <a:xfrm>
            <a:off x="8512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5" name="Circle"/>
          <p:cNvSpPr/>
          <p:nvPr/>
        </p:nvSpPr>
        <p:spPr>
          <a:xfrm>
            <a:off x="8512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6" name="Circle"/>
          <p:cNvSpPr/>
          <p:nvPr/>
        </p:nvSpPr>
        <p:spPr>
          <a:xfrm>
            <a:off x="8512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7" name="Circle"/>
          <p:cNvSpPr/>
          <p:nvPr/>
        </p:nvSpPr>
        <p:spPr>
          <a:xfrm>
            <a:off x="8512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8" name="Circle"/>
          <p:cNvSpPr/>
          <p:nvPr/>
        </p:nvSpPr>
        <p:spPr>
          <a:xfrm>
            <a:off x="9337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9" name="Circle"/>
          <p:cNvSpPr/>
          <p:nvPr/>
        </p:nvSpPr>
        <p:spPr>
          <a:xfrm>
            <a:off x="9337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0" name="Circle"/>
          <p:cNvSpPr/>
          <p:nvPr/>
        </p:nvSpPr>
        <p:spPr>
          <a:xfrm>
            <a:off x="9337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1" name="Circle"/>
          <p:cNvSpPr/>
          <p:nvPr/>
        </p:nvSpPr>
        <p:spPr>
          <a:xfrm>
            <a:off x="9337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2" name="Circle"/>
          <p:cNvSpPr/>
          <p:nvPr/>
        </p:nvSpPr>
        <p:spPr>
          <a:xfrm>
            <a:off x="10163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3" name="Circle"/>
          <p:cNvSpPr/>
          <p:nvPr/>
        </p:nvSpPr>
        <p:spPr>
          <a:xfrm>
            <a:off x="10163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4" name="Circle"/>
          <p:cNvSpPr/>
          <p:nvPr/>
        </p:nvSpPr>
        <p:spPr>
          <a:xfrm>
            <a:off x="10163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10163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6" name="Circle"/>
          <p:cNvSpPr/>
          <p:nvPr/>
        </p:nvSpPr>
        <p:spPr>
          <a:xfrm>
            <a:off x="10988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7" name="Circle"/>
          <p:cNvSpPr/>
          <p:nvPr/>
        </p:nvSpPr>
        <p:spPr>
          <a:xfrm>
            <a:off x="10988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8" name="Circle"/>
          <p:cNvSpPr/>
          <p:nvPr/>
        </p:nvSpPr>
        <p:spPr>
          <a:xfrm>
            <a:off x="10988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Circle"/>
          <p:cNvSpPr/>
          <p:nvPr/>
        </p:nvSpPr>
        <p:spPr>
          <a:xfrm>
            <a:off x="10988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0" name="Circle"/>
          <p:cNvSpPr/>
          <p:nvPr/>
        </p:nvSpPr>
        <p:spPr>
          <a:xfrm>
            <a:off x="2574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1" name="Circle"/>
          <p:cNvSpPr/>
          <p:nvPr/>
        </p:nvSpPr>
        <p:spPr>
          <a:xfrm>
            <a:off x="2574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2" name="Circle"/>
          <p:cNvSpPr/>
          <p:nvPr/>
        </p:nvSpPr>
        <p:spPr>
          <a:xfrm>
            <a:off x="2574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3" name="Circle"/>
          <p:cNvSpPr/>
          <p:nvPr/>
        </p:nvSpPr>
        <p:spPr>
          <a:xfrm>
            <a:off x="2574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4" name="Circle"/>
          <p:cNvSpPr/>
          <p:nvPr/>
        </p:nvSpPr>
        <p:spPr>
          <a:xfrm>
            <a:off x="10829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5" name="Circle"/>
          <p:cNvSpPr/>
          <p:nvPr/>
        </p:nvSpPr>
        <p:spPr>
          <a:xfrm>
            <a:off x="10829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6" name="Circle"/>
          <p:cNvSpPr/>
          <p:nvPr/>
        </p:nvSpPr>
        <p:spPr>
          <a:xfrm>
            <a:off x="10829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7" name="Circle"/>
          <p:cNvSpPr/>
          <p:nvPr/>
        </p:nvSpPr>
        <p:spPr>
          <a:xfrm>
            <a:off x="10829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8" name="Circle"/>
          <p:cNvSpPr/>
          <p:nvPr/>
        </p:nvSpPr>
        <p:spPr>
          <a:xfrm>
            <a:off x="1908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9" name="Circle"/>
          <p:cNvSpPr/>
          <p:nvPr/>
        </p:nvSpPr>
        <p:spPr>
          <a:xfrm>
            <a:off x="1908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0" name="Circle"/>
          <p:cNvSpPr/>
          <p:nvPr/>
        </p:nvSpPr>
        <p:spPr>
          <a:xfrm>
            <a:off x="1908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1" name="Circle"/>
          <p:cNvSpPr/>
          <p:nvPr/>
        </p:nvSpPr>
        <p:spPr>
          <a:xfrm>
            <a:off x="1908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Circle"/>
          <p:cNvSpPr/>
          <p:nvPr/>
        </p:nvSpPr>
        <p:spPr>
          <a:xfrm>
            <a:off x="2733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2733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4" name="Circle"/>
          <p:cNvSpPr/>
          <p:nvPr/>
        </p:nvSpPr>
        <p:spPr>
          <a:xfrm>
            <a:off x="2733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5" name="Circle"/>
          <p:cNvSpPr/>
          <p:nvPr/>
        </p:nvSpPr>
        <p:spPr>
          <a:xfrm>
            <a:off x="2733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6" name="Circle"/>
          <p:cNvSpPr/>
          <p:nvPr/>
        </p:nvSpPr>
        <p:spPr>
          <a:xfrm>
            <a:off x="3559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7" name="Circle"/>
          <p:cNvSpPr/>
          <p:nvPr/>
        </p:nvSpPr>
        <p:spPr>
          <a:xfrm>
            <a:off x="3559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8" name="Circle"/>
          <p:cNvSpPr/>
          <p:nvPr/>
        </p:nvSpPr>
        <p:spPr>
          <a:xfrm>
            <a:off x="3559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9" name="Circle"/>
          <p:cNvSpPr/>
          <p:nvPr/>
        </p:nvSpPr>
        <p:spPr>
          <a:xfrm>
            <a:off x="3559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0" name="Circle"/>
          <p:cNvSpPr/>
          <p:nvPr/>
        </p:nvSpPr>
        <p:spPr>
          <a:xfrm>
            <a:off x="4384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1" name="Circle"/>
          <p:cNvSpPr/>
          <p:nvPr/>
        </p:nvSpPr>
        <p:spPr>
          <a:xfrm>
            <a:off x="4384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4384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4384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1814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5" name="Circle"/>
          <p:cNvSpPr/>
          <p:nvPr/>
        </p:nvSpPr>
        <p:spPr>
          <a:xfrm>
            <a:off x="11814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6" name="Circle"/>
          <p:cNvSpPr/>
          <p:nvPr/>
        </p:nvSpPr>
        <p:spPr>
          <a:xfrm>
            <a:off x="11814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7" name="Circle"/>
          <p:cNvSpPr/>
          <p:nvPr/>
        </p:nvSpPr>
        <p:spPr>
          <a:xfrm>
            <a:off x="11814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67920" y="0"/>
            <a:ext cx="14416080" cy="205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1222884" cy="2671276"/>
          </a:xfrm>
          <a:prstGeom prst="rect">
            <a:avLst/>
          </a:prstGeom>
        </p:spPr>
        <p:txBody>
          <a:bodyPr anchor="b"/>
          <a:lstStyle>
            <a:lvl1pPr algn="r">
              <a:defRPr sz="7200" cap="none" spc="-288">
                <a:solidFill>
                  <a:srgbClr val="FF216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1001844"/>
            <a:ext cx="24384000" cy="3349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8" y="11945497"/>
            <a:ext cx="1072194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Line"/>
          <p:cNvSpPr/>
          <p:nvPr/>
        </p:nvSpPr>
        <p:spPr>
          <a:xfrm>
            <a:off x="1455418" y="4701633"/>
            <a:ext cx="10519241" cy="1"/>
          </a:xfrm>
          <a:prstGeom prst="line">
            <a:avLst/>
          </a:prstGeom>
          <a:ln w="50800">
            <a:solidFill>
              <a:srgbClr val="FF216E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3" name="Libraries or modules that add functionality to your app"/>
          <p:cNvSpPr txBox="1">
            <a:spLocks noGrp="1"/>
          </p:cNvSpPr>
          <p:nvPr>
            <p:ph type="body" sz="quarter" idx="21"/>
          </p:nvPr>
        </p:nvSpPr>
        <p:spPr>
          <a:xfrm>
            <a:off x="8846584" y="5117725"/>
            <a:ext cx="14062202" cy="2463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rgbClr val="504F4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652688" y="-47108"/>
            <a:ext cx="34147145" cy="1365779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419334" y="3993380"/>
            <a:ext cx="19545332" cy="4452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263468"/>
            <a:ext cx="15510384" cy="4452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03792" y="0"/>
            <a:ext cx="9480208" cy="206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46346" y="12171171"/>
            <a:ext cx="1072193" cy="10721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0" y="10143411"/>
            <a:ext cx="11458864" cy="1573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000" y="1238249"/>
            <a:ext cx="685800" cy="546101"/>
          </a:xfrm>
          <a:prstGeom prst="rect">
            <a:avLst/>
          </a:prstGeom>
          <a:ln w="12700">
            <a:miter lim="400000"/>
          </a:ln>
        </p:spPr>
        <p:txBody>
          <a:bodyPr lIns="114300" tIns="114300" rIns="114300" bIns="114300" anchor="ctr">
            <a:spAutoFit/>
          </a:bodyPr>
          <a:lstStyle>
            <a:lvl1pPr algn="r">
              <a:defRPr sz="1800" b="1">
                <a:solidFill>
                  <a:srgbClr val="B08EB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8" r:id="rId10"/>
    <p:sldLayoutId id="2147483670" r:id="rId11"/>
    <p:sldLayoutId id="2147483671" r:id="rId12"/>
  </p:sldLayoutIdLst>
  <p:transition spd="med"/>
  <p:txStyles>
    <p:titleStyle>
      <a:lvl1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bodyStyle>
    <p:otherStyle>
      <a:lvl1pPr marL="0" marR="0" indent="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0BC9E0C-D050-45FF-A3DD-8E37FF95259C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1047"/>
          <a:stretch>
            <a:fillRect/>
          </a:stretch>
        </p:blipFill>
        <p:spPr>
          <a:xfrm>
            <a:off x="-3011826" y="-958073"/>
            <a:ext cx="25231921" cy="14192956"/>
          </a:xfrm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743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iring the RIGHT developer for your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12384" spc="-495"/>
            </a:lvl1pPr>
          </a:lstStyle>
          <a:p>
            <a:r>
              <a:rPr lang="en-US" dirty="0"/>
              <a:t>Hello </a:t>
            </a:r>
            <a:br>
              <a:rPr lang="en-US" dirty="0"/>
            </a:br>
            <a:r>
              <a:rPr lang="en-US" dirty="0"/>
              <a:t>Promises</a:t>
            </a:r>
            <a:endParaRPr dirty="0"/>
          </a:p>
        </p:txBody>
      </p:sp>
      <p:sp>
        <p:nvSpPr>
          <p:cNvPr id="421" name="PRESENTED BY: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400" spc="-132"/>
            </a:pPr>
            <a:r>
              <a:rPr dirty="0"/>
              <a:t>PRESENTED BY:</a:t>
            </a:r>
          </a:p>
          <a:p>
            <a:r>
              <a:rPr lang="en-US" dirty="0"/>
              <a:t>Darie “Then” Dorlus</a:t>
            </a:r>
            <a:endParaRPr dirty="0"/>
          </a:p>
          <a:p>
            <a:pPr>
              <a:defRPr sz="4000" b="0" spc="-119"/>
            </a:pPr>
            <a:r>
              <a:rPr lang="en-US" dirty="0"/>
              <a:t>Promisor in Chief</a:t>
            </a:r>
            <a:endParaRPr dirty="0"/>
          </a:p>
          <a:p>
            <a:pPr>
              <a:defRPr sz="3600" b="0" spc="-107">
                <a:solidFill>
                  <a:srgbClr val="FF216E"/>
                </a:solidFill>
              </a:defRPr>
            </a:pPr>
            <a:r>
              <a:rPr lang="en-US" dirty="0"/>
              <a:t>darie</a:t>
            </a:r>
            <a:r>
              <a:rPr dirty="0"/>
              <a:t>@bocacode.com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3781792" y="1965229"/>
            <a:ext cx="13072823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new Promise (success, failure)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06B55-89DC-4595-8551-0D1EDB16A9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6EA967DE-311F-4D74-9DDE-CBE6C98DA5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33915" y="8010490"/>
            <a:ext cx="376951" cy="376951"/>
          </a:xfrm>
          <a:prstGeom prst="rect">
            <a:avLst/>
          </a:prstGeom>
        </p:spPr>
      </p:pic>
      <p:grpSp>
        <p:nvGrpSpPr>
          <p:cNvPr id="14" name="object 3">
            <a:extLst>
              <a:ext uri="{FF2B5EF4-FFF2-40B4-BE49-F238E27FC236}">
                <a16:creationId xmlns:a16="http://schemas.microsoft.com/office/drawing/2014/main" id="{9B16351F-2E55-41C1-ABB8-13CC7F62417D}"/>
              </a:ext>
            </a:extLst>
          </p:cNvPr>
          <p:cNvGrpSpPr/>
          <p:nvPr/>
        </p:nvGrpSpPr>
        <p:grpSpPr>
          <a:xfrm>
            <a:off x="6014345" y="5542419"/>
            <a:ext cx="13439140" cy="4482465"/>
            <a:chOff x="5987177" y="5531508"/>
            <a:chExt cx="13439140" cy="4482465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C9CC39F9-8551-4798-B728-83D66D530281}"/>
                </a:ext>
              </a:extLst>
            </p:cNvPr>
            <p:cNvSpPr/>
            <p:nvPr/>
          </p:nvSpPr>
          <p:spPr>
            <a:xfrm>
              <a:off x="5987177" y="5531508"/>
              <a:ext cx="13439140" cy="4482465"/>
            </a:xfrm>
            <a:custGeom>
              <a:avLst/>
              <a:gdLst/>
              <a:ahLst/>
              <a:cxnLst/>
              <a:rect l="l" t="t" r="r" b="b"/>
              <a:pathLst>
                <a:path w="13439140" h="4482465">
                  <a:moveTo>
                    <a:pt x="13438931" y="0"/>
                  </a:moveTo>
                  <a:lnTo>
                    <a:pt x="0" y="0"/>
                  </a:lnTo>
                  <a:lnTo>
                    <a:pt x="0" y="4482182"/>
                  </a:lnTo>
                  <a:lnTo>
                    <a:pt x="13438931" y="4482182"/>
                  </a:lnTo>
                  <a:lnTo>
                    <a:pt x="13438931" y="0"/>
                  </a:lnTo>
                  <a:close/>
                </a:path>
              </a:pathLst>
            </a:custGeom>
            <a:solidFill>
              <a:srgbClr val="1E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F664833D-8FB0-4E91-815C-6E8254BCED3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915" y="8010490"/>
              <a:ext cx="376951" cy="376951"/>
            </a:xfrm>
            <a:prstGeom prst="rect">
              <a:avLst/>
            </a:prstGeom>
          </p:spPr>
        </p:pic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12433D78-5451-4127-992A-98B1DCF3BD18}"/>
              </a:ext>
            </a:extLst>
          </p:cNvPr>
          <p:cNvSpPr txBox="1"/>
          <p:nvPr/>
        </p:nvSpPr>
        <p:spPr>
          <a:xfrm>
            <a:off x="6391296" y="5654675"/>
            <a:ext cx="13439140" cy="4482465"/>
          </a:xfrm>
          <a:prstGeom prst="rect">
            <a:avLst/>
          </a:prstGeom>
        </p:spPr>
        <p:txBody>
          <a:bodyPr vert="horz" wrap="square" lIns="0" tIns="248285" rIns="0" bIns="0" rtlCol="0">
            <a:spAutoFit/>
          </a:bodyPr>
          <a:lstStyle/>
          <a:p>
            <a:pPr marL="390525">
              <a:lnSpc>
                <a:spcPts val="3460"/>
              </a:lnSpc>
              <a:spcBef>
                <a:spcPts val="1955"/>
              </a:spcBef>
            </a:pP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function</a:t>
            </a:r>
            <a:r>
              <a:rPr sz="2950" spc="-15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getBeef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()</a:t>
            </a:r>
            <a:r>
              <a:rPr sz="2950" spc="-1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{</a:t>
            </a:r>
            <a:endParaRPr sz="2950" dirty="0">
              <a:latin typeface="Courier New"/>
              <a:cs typeface="Courier New"/>
            </a:endParaRPr>
          </a:p>
          <a:p>
            <a:pPr marL="1298575" marR="3281679" indent="-454025">
              <a:lnSpc>
                <a:spcPts val="3379"/>
              </a:lnSpc>
              <a:spcBef>
                <a:spcPts val="165"/>
              </a:spcBef>
            </a:pPr>
            <a:r>
              <a:rPr sz="2950" spc="15" dirty="0">
                <a:solidFill>
                  <a:srgbClr val="D783FF"/>
                </a:solidFill>
                <a:latin typeface="Courier New"/>
                <a:cs typeface="Courier New"/>
              </a:rPr>
              <a:t>return</a:t>
            </a:r>
            <a:r>
              <a:rPr sz="2950" dirty="0">
                <a:solidFill>
                  <a:srgbClr val="D783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new</a:t>
            </a:r>
            <a:r>
              <a:rPr sz="2950" spc="5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Promise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resolve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,</a:t>
            </a:r>
            <a:r>
              <a:rPr sz="2950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reject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</a:t>
            </a:r>
            <a:r>
              <a:rPr sz="2950" spc="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=&gt;</a:t>
            </a:r>
            <a:r>
              <a:rPr sz="2950" spc="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{ </a:t>
            </a:r>
            <a:r>
              <a:rPr sz="2950" spc="-175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if</a:t>
            </a:r>
            <a:r>
              <a:rPr sz="2950" spc="10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beefStack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.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length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</a:t>
            </a:r>
            <a:r>
              <a:rPr sz="2950" spc="10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{</a:t>
            </a:r>
            <a:endParaRPr sz="2950" dirty="0">
              <a:latin typeface="Courier New"/>
              <a:cs typeface="Courier New"/>
            </a:endParaRPr>
          </a:p>
          <a:p>
            <a:pPr marL="1751964">
              <a:lnSpc>
                <a:spcPts val="3215"/>
              </a:lnSpc>
            </a:pP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resolve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beefStack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.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pop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())</a:t>
            </a:r>
            <a:endParaRPr sz="2950" dirty="0">
              <a:latin typeface="Courier New"/>
              <a:cs typeface="Courier New"/>
            </a:endParaRPr>
          </a:p>
          <a:p>
            <a:pPr marL="1298575">
              <a:lnSpc>
                <a:spcPts val="3460"/>
              </a:lnSpc>
            </a:pP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}</a:t>
            </a:r>
            <a:r>
              <a:rPr sz="2950" spc="-2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else</a:t>
            </a:r>
            <a:r>
              <a:rPr sz="2950" spc="-20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{</a:t>
            </a:r>
            <a:endParaRPr sz="2950" dirty="0">
              <a:latin typeface="Courier New"/>
              <a:cs typeface="Courier New"/>
            </a:endParaRPr>
          </a:p>
          <a:p>
            <a:pPr marL="1751964">
              <a:lnSpc>
                <a:spcPct val="100000"/>
              </a:lnSpc>
              <a:spcBef>
                <a:spcPts val="110"/>
              </a:spcBef>
              <a:tabLst>
                <a:tab pos="7122159" algn="l"/>
              </a:tabLst>
            </a:pP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reject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FF7F32"/>
                </a:solidFill>
                <a:latin typeface="Courier New"/>
                <a:cs typeface="Courier New"/>
              </a:rPr>
              <a:t>'No</a:t>
            </a:r>
            <a:r>
              <a:rPr sz="2950" spc="20" dirty="0">
                <a:solidFill>
                  <a:srgbClr val="FF7F32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7F32"/>
                </a:solidFill>
                <a:latin typeface="Courier New"/>
                <a:cs typeface="Courier New"/>
              </a:rPr>
              <a:t>beef</a:t>
            </a:r>
            <a:r>
              <a:rPr sz="2950" spc="25" dirty="0">
                <a:solidFill>
                  <a:srgbClr val="FF7F32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7F32"/>
                </a:solidFill>
                <a:latin typeface="Courier New"/>
                <a:cs typeface="Courier New"/>
              </a:rPr>
              <a:t>left!	'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</a:t>
            </a:r>
            <a:endParaRPr sz="2950" dirty="0">
              <a:latin typeface="Courier New"/>
              <a:cs typeface="Courier New"/>
            </a:endParaRPr>
          </a:p>
          <a:p>
            <a:pPr marL="1298575">
              <a:lnSpc>
                <a:spcPts val="3460"/>
              </a:lnSpc>
              <a:spcBef>
                <a:spcPts val="65"/>
              </a:spcBef>
            </a:pP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}</a:t>
            </a:r>
            <a:endParaRPr sz="2950" dirty="0">
              <a:latin typeface="Courier New"/>
              <a:cs typeface="Courier New"/>
            </a:endParaRPr>
          </a:p>
          <a:p>
            <a:pPr marL="617855">
              <a:lnSpc>
                <a:spcPts val="3379"/>
              </a:lnSpc>
            </a:pP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})</a:t>
            </a:r>
            <a:endParaRPr sz="2950" dirty="0">
              <a:latin typeface="Courier New"/>
              <a:cs typeface="Courier New"/>
            </a:endParaRPr>
          </a:p>
          <a:p>
            <a:pPr marL="390525">
              <a:lnSpc>
                <a:spcPts val="3460"/>
              </a:lnSpc>
            </a:pP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}</a:t>
            </a:r>
            <a:endParaRPr sz="29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351714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Chaining 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1235677" y="4953976"/>
            <a:ext cx="22093880" cy="533479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Is the art of executing 2+ async operations back to back, where each subsequent operation starts when the previous operation succeeds, with the result from the previous step.</a:t>
            </a:r>
          </a:p>
        </p:txBody>
      </p:sp>
    </p:spTree>
    <p:extLst>
      <p:ext uri="{BB962C8B-B14F-4D97-AF65-F5344CB8AC3E}">
        <p14:creationId xmlns:p14="http://schemas.microsoft.com/office/powerpoint/2010/main" val="9607804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Chaining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F4890-478F-48E0-95CA-961C21C502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058DB-7AC6-4113-B8CC-9A510DF1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837" y="5117725"/>
            <a:ext cx="15104777" cy="731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917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Chaining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F4890-478F-48E0-95CA-961C21C502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082F5-2EC9-4E60-A897-2736E482A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99" y="4934986"/>
            <a:ext cx="19073297" cy="674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91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.catch(</a:t>
            </a:r>
            <a:r>
              <a:rPr lang="en-US" dirty="0" err="1"/>
              <a:t>errorCallBack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Handling something that went wrong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CF750-CDEF-41E7-AB70-1B90E9E8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45" y="6349456"/>
            <a:ext cx="15658805" cy="65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82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Async /await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-952500" y="2093403"/>
            <a:ext cx="13144500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async / await</a:t>
            </a:r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1161535" y="4953976"/>
            <a:ext cx="21303049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enable promise-based behavior to be cleaner, avoiding the explicitly need for promise chains.</a:t>
            </a:r>
          </a:p>
        </p:txBody>
      </p:sp>
    </p:spTree>
    <p:extLst>
      <p:ext uri="{BB962C8B-B14F-4D97-AF65-F5344CB8AC3E}">
        <p14:creationId xmlns:p14="http://schemas.microsoft.com/office/powerpoint/2010/main" val="14140410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-952500" y="2093403"/>
            <a:ext cx="13144500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async / await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8F1BA-F3BD-45C5-9602-4925657C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32" y="5117725"/>
            <a:ext cx="17719589" cy="682443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78AF2-860A-42A2-B09D-CCCF7B1F8A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872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hank You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b="1"/>
          <a:stretch>
            <a:fillRect/>
          </a:stretch>
        </p:blipFill>
        <p:spPr>
          <a:xfrm>
            <a:off x="0" y="-115"/>
            <a:ext cx="24384000" cy="13716001"/>
          </a:xfrm>
          <a:prstGeom prst="rect">
            <a:avLst/>
          </a:prstGeom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778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iring the RIGHT developer for your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12384" spc="-495"/>
            </a:lvl1pPr>
          </a:lstStyle>
          <a:p>
            <a:r>
              <a:rPr lang="en-US" dirty="0"/>
              <a:t>Hello </a:t>
            </a:r>
            <a:br>
              <a:rPr lang="en-US" dirty="0"/>
            </a:br>
            <a:r>
              <a:rPr lang="en-US" dirty="0"/>
              <a:t>Promises</a:t>
            </a:r>
            <a:endParaRPr dirty="0"/>
          </a:p>
        </p:txBody>
      </p:sp>
      <p:sp>
        <p:nvSpPr>
          <p:cNvPr id="421" name="PRESENTED BY: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400" spc="-132"/>
            </a:pPr>
            <a:r>
              <a:rPr dirty="0"/>
              <a:t>PRESENTED BY:</a:t>
            </a:r>
          </a:p>
          <a:p>
            <a:r>
              <a:rPr lang="en-US" dirty="0"/>
              <a:t>Darie “Then” Dorlus</a:t>
            </a:r>
            <a:endParaRPr dirty="0"/>
          </a:p>
          <a:p>
            <a:pPr>
              <a:defRPr sz="4000" b="0" spc="-119"/>
            </a:pPr>
            <a:r>
              <a:rPr lang="en-US" dirty="0"/>
              <a:t>Head Promisor</a:t>
            </a:r>
            <a:endParaRPr dirty="0"/>
          </a:p>
          <a:p>
            <a:pPr>
              <a:defRPr sz="3600" b="0" spc="-107">
                <a:solidFill>
                  <a:srgbClr val="FF216E"/>
                </a:solidFill>
              </a:defRPr>
            </a:pPr>
            <a:r>
              <a:rPr lang="en-US" dirty="0"/>
              <a:t>darie</a:t>
            </a:r>
            <a:r>
              <a:rPr dirty="0"/>
              <a:t>@bocacode.com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What do you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Pop Quiz</a:t>
            </a:r>
            <a:r>
              <a:rPr dirty="0"/>
              <a:t>?</a:t>
            </a:r>
          </a:p>
        </p:txBody>
      </p:sp>
      <p:sp>
        <p:nvSpPr>
          <p:cNvPr id="3" name="What do you NEED?">
            <a:extLst>
              <a:ext uri="{FF2B5EF4-FFF2-40B4-BE49-F238E27FC236}">
                <a16:creationId xmlns:a16="http://schemas.microsoft.com/office/drawing/2014/main" id="{1B82BDF7-27E1-4EBD-A139-390FA11BF7CF}"/>
              </a:ext>
            </a:extLst>
          </p:cNvPr>
          <p:cNvSpPr txBox="1">
            <a:spLocks/>
          </p:cNvSpPr>
          <p:nvPr/>
        </p:nvSpPr>
        <p:spPr>
          <a:xfrm>
            <a:off x="5935483" y="6411047"/>
            <a:ext cx="16470746" cy="513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00" b="1" i="0" u="none" strike="noStrike" cap="none" spc="-367" baseline="0">
                <a:solidFill>
                  <a:srgbClr val="FFFFFF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dirty="0"/>
              <a:t>What’s a Promise?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 goes here"/>
          <p:cNvSpPr txBox="1">
            <a:spLocks noGrp="1"/>
          </p:cNvSpPr>
          <p:nvPr>
            <p:ph type="title"/>
          </p:nvPr>
        </p:nvSpPr>
        <p:spPr>
          <a:xfrm>
            <a:off x="1444277" y="1521170"/>
            <a:ext cx="17189712" cy="34473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Hopefully something you keep!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Promise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32419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Is an object representing the eventual completion or failure of an </a:t>
            </a:r>
            <a:r>
              <a:rPr lang="en-US" dirty="0">
                <a:solidFill>
                  <a:schemeClr val="accent5"/>
                </a:solidFill>
              </a:rPr>
              <a:t>asynchronous</a:t>
            </a:r>
            <a:r>
              <a:rPr lang="en-US" dirty="0"/>
              <a:t> operation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What do you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Asynchronous</a:t>
            </a:r>
            <a:r>
              <a:rPr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138518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2175415" y="4705312"/>
            <a:ext cx="19004066" cy="26712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8800" dirty="0"/>
              <a:t>A Synchronous vs Asynchronous</a:t>
            </a:r>
            <a:br>
              <a:rPr lang="en-US" sz="8800" dirty="0"/>
            </a:br>
            <a:r>
              <a:rPr lang="en-US" sz="8800" dirty="0" err="1"/>
              <a:t>fn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0164088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1062681" y="2036253"/>
            <a:ext cx="14061990" cy="26712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 Synchronous vs Asynchronous</a:t>
            </a:r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6631398-020F-414E-B81D-CBA13EAD8E77}"/>
              </a:ext>
            </a:extLst>
          </p:cNvPr>
          <p:cNvSpPr txBox="1"/>
          <p:nvPr/>
        </p:nvSpPr>
        <p:spPr>
          <a:xfrm>
            <a:off x="597535" y="5194749"/>
            <a:ext cx="11594465" cy="4966103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844550" marR="5975350" indent="-454025">
              <a:lnSpc>
                <a:spcPts val="3379"/>
              </a:lnSpc>
            </a:pP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function</a:t>
            </a:r>
            <a:r>
              <a:rPr sz="2950" spc="-20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makeBurger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()</a:t>
            </a:r>
            <a:r>
              <a:rPr sz="2950" spc="-20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{ </a:t>
            </a:r>
            <a:r>
              <a:rPr sz="2950" spc="-175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let</a:t>
            </a:r>
            <a:r>
              <a:rPr sz="2950" spc="-5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beef</a:t>
            </a:r>
            <a:r>
              <a:rPr sz="2950" spc="-5" dirty="0">
                <a:solidFill>
                  <a:srgbClr val="56C1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</a:t>
            </a:r>
            <a:r>
              <a:rPr sz="2950" spc="-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getBeef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()</a:t>
            </a:r>
            <a:endParaRPr sz="2950" dirty="0">
              <a:latin typeface="Courier New"/>
              <a:cs typeface="Courier New"/>
            </a:endParaRPr>
          </a:p>
          <a:p>
            <a:pPr marL="844550" marR="4840605">
              <a:lnSpc>
                <a:spcPts val="3379"/>
              </a:lnSpc>
              <a:spcBef>
                <a:spcPts val="5"/>
              </a:spcBef>
            </a:pP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let</a:t>
            </a:r>
            <a:r>
              <a:rPr sz="2950" spc="-10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patty</a:t>
            </a:r>
            <a:r>
              <a:rPr sz="2950" spc="-10" dirty="0">
                <a:solidFill>
                  <a:srgbClr val="56C1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</a:t>
            </a:r>
            <a:r>
              <a:rPr sz="2950" spc="-10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cookBeef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beef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 </a:t>
            </a:r>
            <a:r>
              <a:rPr sz="2950" spc="-175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let</a:t>
            </a:r>
            <a:r>
              <a:rPr sz="2950" spc="5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buns</a:t>
            </a:r>
            <a:r>
              <a:rPr sz="2950" spc="5" dirty="0">
                <a:solidFill>
                  <a:srgbClr val="56C1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</a:t>
            </a:r>
            <a:r>
              <a:rPr sz="2950" spc="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getBuns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()</a:t>
            </a:r>
            <a:endParaRPr sz="2950" dirty="0">
              <a:latin typeface="Courier New"/>
              <a:cs typeface="Courier New"/>
            </a:endParaRPr>
          </a:p>
          <a:p>
            <a:pPr marL="844550" marR="755650">
              <a:lnSpc>
                <a:spcPts val="3379"/>
              </a:lnSpc>
            </a:pP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let</a:t>
            </a:r>
            <a:r>
              <a:rPr sz="2950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burger</a:t>
            </a:r>
            <a:r>
              <a:rPr sz="2950" spc="5" dirty="0">
                <a:solidFill>
                  <a:srgbClr val="56C1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</a:t>
            </a:r>
            <a:r>
              <a:rPr sz="2950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putBeefBetweenBuns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buns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,</a:t>
            </a:r>
            <a:r>
              <a:rPr sz="2950" spc="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patty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 </a:t>
            </a:r>
            <a:r>
              <a:rPr sz="2950" spc="-175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783FF"/>
                </a:solidFill>
                <a:latin typeface="Courier New"/>
                <a:cs typeface="Courier New"/>
              </a:rPr>
              <a:t>return</a:t>
            </a:r>
            <a:r>
              <a:rPr sz="2950" spc="10" dirty="0">
                <a:solidFill>
                  <a:srgbClr val="D783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burger</a:t>
            </a:r>
            <a:endParaRPr sz="2950" dirty="0">
              <a:latin typeface="Courier New"/>
              <a:cs typeface="Courier New"/>
            </a:endParaRPr>
          </a:p>
          <a:p>
            <a:pPr marL="390525">
              <a:lnSpc>
                <a:spcPts val="3295"/>
              </a:lnSpc>
            </a:pP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}</a:t>
            </a:r>
            <a:endParaRPr sz="2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 dirty="0">
              <a:latin typeface="Courier New"/>
              <a:cs typeface="Courier New"/>
            </a:endParaRPr>
          </a:p>
          <a:p>
            <a:pPr marL="390525" marR="5521325">
              <a:lnSpc>
                <a:spcPts val="3379"/>
              </a:lnSpc>
            </a:pP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let</a:t>
            </a:r>
            <a:r>
              <a:rPr sz="2950" spc="-10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burger</a:t>
            </a:r>
            <a:r>
              <a:rPr sz="2950" spc="-10" dirty="0">
                <a:solidFill>
                  <a:srgbClr val="56C1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</a:t>
            </a:r>
            <a:r>
              <a:rPr sz="2950" spc="-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makeBurger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() </a:t>
            </a:r>
            <a:r>
              <a:rPr sz="2950" spc="-175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serve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burger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</a:t>
            </a:r>
            <a:endParaRPr sz="2950" dirty="0">
              <a:latin typeface="Courier New"/>
              <a:cs typeface="Courier New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3347CA5-87E9-4BE4-BCB3-A0A628A4E71F}"/>
              </a:ext>
            </a:extLst>
          </p:cNvPr>
          <p:cNvSpPr txBox="1"/>
          <p:nvPr/>
        </p:nvSpPr>
        <p:spPr>
          <a:xfrm>
            <a:off x="12907667" y="5194749"/>
            <a:ext cx="14061990" cy="4716676"/>
          </a:xfrm>
          <a:prstGeom prst="rect">
            <a:avLst/>
          </a:prstGeom>
          <a:solidFill>
            <a:srgbClr val="1E1E1E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5050" dirty="0">
              <a:latin typeface="Times New Roman"/>
              <a:cs typeface="Times New Roman"/>
            </a:endParaRPr>
          </a:p>
          <a:p>
            <a:pPr marL="844550" marR="8749665" indent="-454025">
              <a:lnSpc>
                <a:spcPts val="3379"/>
              </a:lnSpc>
            </a:pP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function</a:t>
            </a:r>
            <a:r>
              <a:rPr sz="2950" spc="-20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makeBurger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()</a:t>
            </a:r>
            <a:r>
              <a:rPr sz="2950" spc="-20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{ </a:t>
            </a:r>
            <a:r>
              <a:rPr sz="2950" spc="-175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783FF"/>
                </a:solidFill>
                <a:latin typeface="Courier New"/>
                <a:cs typeface="Courier New"/>
              </a:rPr>
              <a:t>return</a:t>
            </a:r>
            <a:r>
              <a:rPr sz="2950" dirty="0">
                <a:solidFill>
                  <a:srgbClr val="D783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getBeef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()</a:t>
            </a:r>
            <a:endParaRPr sz="2950" dirty="0">
              <a:latin typeface="Courier New"/>
              <a:cs typeface="Courier New"/>
            </a:endParaRPr>
          </a:p>
          <a:p>
            <a:pPr marL="1298575">
              <a:lnSpc>
                <a:spcPts val="3215"/>
              </a:lnSpc>
            </a:pP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.</a:t>
            </a: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then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beef</a:t>
            </a:r>
            <a:r>
              <a:rPr sz="2950" spc="-15" dirty="0">
                <a:solidFill>
                  <a:srgbClr val="56C1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=&gt;</a:t>
            </a:r>
            <a:r>
              <a:rPr sz="2950" spc="-1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cookBeef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beef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))</a:t>
            </a:r>
            <a:endParaRPr sz="2950" dirty="0">
              <a:latin typeface="Courier New"/>
              <a:cs typeface="Courier New"/>
            </a:endParaRPr>
          </a:p>
          <a:p>
            <a:pPr marL="1298575">
              <a:lnSpc>
                <a:spcPts val="3379"/>
              </a:lnSpc>
            </a:pP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.</a:t>
            </a: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then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patty</a:t>
            </a:r>
            <a:r>
              <a:rPr sz="2950" spc="-15" dirty="0">
                <a:solidFill>
                  <a:srgbClr val="56C1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=&gt;</a:t>
            </a:r>
            <a:r>
              <a:rPr sz="2950" spc="-1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getBuns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patty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))</a:t>
            </a:r>
            <a:endParaRPr sz="2950" dirty="0">
              <a:latin typeface="Courier New"/>
              <a:cs typeface="Courier New"/>
            </a:endParaRPr>
          </a:p>
          <a:p>
            <a:pPr marL="1298575">
              <a:lnSpc>
                <a:spcPts val="3379"/>
              </a:lnSpc>
            </a:pP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.</a:t>
            </a: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then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buns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,</a:t>
            </a:r>
            <a:r>
              <a:rPr sz="2950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patty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</a:t>
            </a:r>
            <a:r>
              <a:rPr sz="2950" spc="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=&gt;</a:t>
            </a:r>
            <a:r>
              <a:rPr sz="2950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endParaRPr lang="en-US" sz="2950" dirty="0">
              <a:solidFill>
                <a:srgbClr val="D5D5D5"/>
              </a:solidFill>
              <a:latin typeface="Courier New"/>
              <a:cs typeface="Courier New"/>
            </a:endParaRPr>
          </a:p>
          <a:p>
            <a:pPr marL="1298575">
              <a:lnSpc>
                <a:spcPts val="3379"/>
              </a:lnSpc>
            </a:pPr>
            <a:r>
              <a:rPr sz="2950" spc="15" dirty="0" err="1">
                <a:solidFill>
                  <a:srgbClr val="FFFC79"/>
                </a:solidFill>
                <a:latin typeface="Courier New"/>
                <a:cs typeface="Courier New"/>
              </a:rPr>
              <a:t>putBeefBetweenBuns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buns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,</a:t>
            </a:r>
            <a:r>
              <a:rPr sz="2950" spc="5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patty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))</a:t>
            </a:r>
            <a:endParaRPr sz="2950" dirty="0">
              <a:latin typeface="Courier New"/>
              <a:cs typeface="Courier New"/>
            </a:endParaRPr>
          </a:p>
          <a:p>
            <a:pPr marL="390525">
              <a:lnSpc>
                <a:spcPts val="3460"/>
              </a:lnSpc>
            </a:pP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}</a:t>
            </a:r>
            <a:endParaRPr sz="2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 dirty="0">
              <a:latin typeface="Courier New"/>
              <a:cs typeface="Courier New"/>
            </a:endParaRPr>
          </a:p>
          <a:p>
            <a:pPr marL="390525">
              <a:lnSpc>
                <a:spcPct val="100000"/>
              </a:lnSpc>
            </a:pP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makeBurger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().</a:t>
            </a:r>
            <a:r>
              <a:rPr sz="2950" spc="15" dirty="0">
                <a:solidFill>
                  <a:srgbClr val="00A2FF"/>
                </a:solidFill>
                <a:latin typeface="Courier New"/>
                <a:cs typeface="Courier New"/>
              </a:rPr>
              <a:t>then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burger</a:t>
            </a:r>
            <a:r>
              <a:rPr sz="2950" spc="-10" dirty="0">
                <a:solidFill>
                  <a:srgbClr val="56C1FF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=&gt;</a:t>
            </a:r>
            <a:r>
              <a:rPr sz="2950" spc="-10" dirty="0">
                <a:solidFill>
                  <a:srgbClr val="D5D5D5"/>
                </a:solidFill>
                <a:latin typeface="Courier New"/>
                <a:cs typeface="Courier New"/>
              </a:rPr>
              <a:t> </a:t>
            </a:r>
            <a:r>
              <a:rPr sz="2950" spc="15" dirty="0">
                <a:solidFill>
                  <a:srgbClr val="FFFC79"/>
                </a:solidFill>
                <a:latin typeface="Courier New"/>
                <a:cs typeface="Courier New"/>
              </a:rPr>
              <a:t>serve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(</a:t>
            </a:r>
            <a:r>
              <a:rPr sz="2950" spc="15" dirty="0">
                <a:solidFill>
                  <a:srgbClr val="56C1FF"/>
                </a:solidFill>
                <a:latin typeface="Courier New"/>
                <a:cs typeface="Courier New"/>
              </a:rPr>
              <a:t>burger</a:t>
            </a:r>
            <a:r>
              <a:rPr sz="2950" spc="15" dirty="0">
                <a:solidFill>
                  <a:srgbClr val="D5D5D5"/>
                </a:solidFill>
                <a:latin typeface="Courier New"/>
                <a:cs typeface="Courier New"/>
              </a:rPr>
              <a:t>))</a:t>
            </a:r>
            <a:endParaRPr sz="29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882547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Promise me please 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DEFFF4"/>
      </a:dk1>
      <a:lt1>
        <a:srgbClr val="FF216E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oca-Code-Template.pptx" id="{7F84EF94-B6E3-4EA3-8EE7-15FA85BDAF1A}" vid="{0E52805D-271E-4ED9-A709-C63466827358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Boca-Code-Template</Template>
  <TotalTime>752</TotalTime>
  <Words>292</Words>
  <Application>Microsoft Office PowerPoint</Application>
  <PresentationFormat>Custom</PresentationFormat>
  <Paragraphs>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Avenir Next Demi Bold</vt:lpstr>
      <vt:lpstr>Avenir Next Medium</vt:lpstr>
      <vt:lpstr>Avenir Next Regular</vt:lpstr>
      <vt:lpstr>Courier New</vt:lpstr>
      <vt:lpstr>Helvetica</vt:lpstr>
      <vt:lpstr>Times New Roman</vt:lpstr>
      <vt:lpstr>White</vt:lpstr>
      <vt:lpstr>Hello  Promises</vt:lpstr>
      <vt:lpstr>Hello  Promises</vt:lpstr>
      <vt:lpstr>Pop Quiz?</vt:lpstr>
      <vt:lpstr>Hopefully something you keep!</vt:lpstr>
      <vt:lpstr>A Promise</vt:lpstr>
      <vt:lpstr>Asynchronous?</vt:lpstr>
      <vt:lpstr>A Synchronous vs Asynchronous fn</vt:lpstr>
      <vt:lpstr>A Synchronous vs Asynchronous</vt:lpstr>
      <vt:lpstr>Promise me please </vt:lpstr>
      <vt:lpstr>new Promise (success, failure)</vt:lpstr>
      <vt:lpstr>Chaining </vt:lpstr>
      <vt:lpstr>Chaining </vt:lpstr>
      <vt:lpstr>Chaining </vt:lpstr>
      <vt:lpstr>.catch(errorCallBack)</vt:lpstr>
      <vt:lpstr>Async /await</vt:lpstr>
      <vt:lpstr>async / await</vt:lpstr>
      <vt:lpstr>async / await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Array Methods</dc:title>
  <dc:creator>Darie Dorlus</dc:creator>
  <cp:lastModifiedBy>Darie Dorlus</cp:lastModifiedBy>
  <cp:revision>25</cp:revision>
  <dcterms:created xsi:type="dcterms:W3CDTF">2021-09-22T01:42:10Z</dcterms:created>
  <dcterms:modified xsi:type="dcterms:W3CDTF">2021-09-24T02:59:26Z</dcterms:modified>
</cp:coreProperties>
</file>